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5" r:id="rId3"/>
    <p:sldId id="269" r:id="rId4"/>
    <p:sldId id="257" r:id="rId5"/>
    <p:sldId id="262" r:id="rId6"/>
    <p:sldId id="267" r:id="rId7"/>
    <p:sldId id="274" r:id="rId8"/>
    <p:sldId id="263" r:id="rId9"/>
    <p:sldId id="266" r:id="rId10"/>
    <p:sldId id="271" r:id="rId11"/>
    <p:sldId id="272" r:id="rId12"/>
    <p:sldId id="268" r:id="rId13"/>
    <p:sldId id="264" r:id="rId14"/>
    <p:sldId id="261" r:id="rId15"/>
    <p:sldId id="273" r:id="rId16"/>
    <p:sldId id="265" r:id="rId17"/>
    <p:sldId id="260" r:id="rId18"/>
    <p:sldId id="27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8/13/2019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8/13/2019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8/13/2019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8/13/2019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8/13/2019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8/13/2019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8/13/2019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8/13/2019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8/13/2019</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8/13/2019</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mrsdiannasumner.weebly.com/"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hyperlink" Target="mailto:diannasumner3@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4Tr0otuiQuU" TargetMode="External"/><Relationship Id="rId2" Type="http://schemas.openxmlformats.org/officeDocument/2006/relationships/hyperlink" Target="https://www.youtube.com/watch?v=fDFmRETqKT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565" y="0"/>
            <a:ext cx="10561418" cy="723407"/>
          </a:xfrm>
        </p:spPr>
        <p:txBody>
          <a:bodyPr/>
          <a:lstStyle/>
          <a:p>
            <a:pPr algn="ctr"/>
            <a:r>
              <a:rPr lang="en-US" dirty="0" smtClean="0"/>
              <a:t>Digital Blogs</a:t>
            </a:r>
            <a:endParaRPr lang="en-US" dirty="0"/>
          </a:p>
        </p:txBody>
      </p:sp>
      <p:sp>
        <p:nvSpPr>
          <p:cNvPr id="4" name="Text Placeholder 3"/>
          <p:cNvSpPr>
            <a:spLocks noGrp="1"/>
          </p:cNvSpPr>
          <p:nvPr>
            <p:ph type="body" idx="1"/>
          </p:nvPr>
        </p:nvSpPr>
        <p:spPr>
          <a:xfrm>
            <a:off x="809999" y="5281201"/>
            <a:ext cx="11382001" cy="1576799"/>
          </a:xfrm>
        </p:spPr>
        <p:txBody>
          <a:bodyPr/>
          <a:lstStyle/>
          <a:p>
            <a:pPr algn="l"/>
            <a:r>
              <a:rPr lang="en-US" sz="3200" b="1" dirty="0" smtClean="0"/>
              <a:t>Dr. Sumner</a:t>
            </a:r>
          </a:p>
          <a:p>
            <a:pPr algn="l"/>
            <a:r>
              <a:rPr lang="en-US" sz="3200" dirty="0">
                <a:hlinkClick r:id="rId2"/>
              </a:rPr>
              <a:t>https://mrsdiannasumner.weebly.com/</a:t>
            </a:r>
            <a:endParaRPr lang="en-US" sz="3200" b="1" dirty="0"/>
          </a:p>
        </p:txBody>
      </p:sp>
      <p:pic>
        <p:nvPicPr>
          <p:cNvPr id="1026" name="Picture 2" descr="Image result for pictures of introdu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383" y="723407"/>
            <a:ext cx="6936377" cy="397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302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 Animal</a:t>
            </a:r>
            <a:endParaRPr lang="en-US" dirty="0"/>
          </a:p>
        </p:txBody>
      </p:sp>
      <p:sp>
        <p:nvSpPr>
          <p:cNvPr id="3" name="Content Placeholder 2"/>
          <p:cNvSpPr>
            <a:spLocks noGrp="1"/>
          </p:cNvSpPr>
          <p:nvPr>
            <p:ph idx="1"/>
          </p:nvPr>
        </p:nvSpPr>
        <p:spPr>
          <a:xfrm>
            <a:off x="-1" y="2351315"/>
            <a:ext cx="12192000" cy="1339049"/>
          </a:xfrm>
        </p:spPr>
        <p:txBody>
          <a:bodyPr>
            <a:normAutofit/>
          </a:bodyPr>
          <a:lstStyle/>
          <a:p>
            <a:r>
              <a:rPr lang="en-US" sz="2400" dirty="0" smtClean="0"/>
              <a:t>My spirit animal is definitely a tiger.  I have always loved tigers and it definitely represents my personality.  I am very calm and patient; however, there are times when I can display intense behavior when provoked.</a:t>
            </a:r>
            <a:endParaRPr lang="en-US" sz="2400" dirty="0"/>
          </a:p>
        </p:txBody>
      </p:sp>
      <p:pic>
        <p:nvPicPr>
          <p:cNvPr id="4098" name="Picture 2" descr="Image result for ti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90364"/>
            <a:ext cx="6286500" cy="31676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199" y="3690364"/>
            <a:ext cx="5638800" cy="316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253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Zodiac Sign</a:t>
            </a:r>
            <a:endParaRPr lang="en-US" dirty="0"/>
          </a:p>
        </p:txBody>
      </p:sp>
      <p:sp>
        <p:nvSpPr>
          <p:cNvPr id="3" name="Content Placeholder 2"/>
          <p:cNvSpPr>
            <a:spLocks noGrp="1"/>
          </p:cNvSpPr>
          <p:nvPr>
            <p:ph idx="1"/>
          </p:nvPr>
        </p:nvSpPr>
        <p:spPr>
          <a:xfrm>
            <a:off x="0" y="1903239"/>
            <a:ext cx="7903029" cy="4954762"/>
          </a:xfrm>
        </p:spPr>
        <p:txBody>
          <a:bodyPr>
            <a:normAutofit lnSpcReduction="10000"/>
          </a:bodyPr>
          <a:lstStyle/>
          <a:p>
            <a:r>
              <a:rPr lang="en-US" sz="3200" dirty="0" smtClean="0"/>
              <a:t>I am a Scorpio.  I do not read too much into Zodiac signs but the whole concept is super interesting.</a:t>
            </a:r>
          </a:p>
          <a:p>
            <a:r>
              <a:rPr lang="en-US" sz="2800" i="1" dirty="0" smtClean="0"/>
              <a:t>Scorpios can </a:t>
            </a:r>
            <a:r>
              <a:rPr lang="en-US" sz="2800" i="1" dirty="0"/>
              <a:t>be strong willed and determined, almost to the point of being stubborn. This makes them great competitors, even if they are able to hide this desire to win from you. This also makes Scorpios very dominant, controlling and passionate</a:t>
            </a:r>
            <a:r>
              <a:rPr lang="en-US" sz="2800" i="1" dirty="0" smtClean="0"/>
              <a:t>. </a:t>
            </a:r>
            <a:r>
              <a:rPr lang="en-US" sz="2800" i="1" dirty="0"/>
              <a:t>Above all else, they are intense about almost everything.</a:t>
            </a:r>
            <a:endParaRPr lang="en-US" sz="3600" i="1" dirty="0"/>
          </a:p>
        </p:txBody>
      </p:sp>
      <p:pic>
        <p:nvPicPr>
          <p:cNvPr id="6146" name="Picture 2" descr="Image result for scorpio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5517" y="0"/>
            <a:ext cx="1894115" cy="190323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scorpio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3029" y="1903239"/>
            <a:ext cx="4288971" cy="495476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scorpio sig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353" l="5055" r="90000"/>
                    </a14:imgEffect>
                  </a14:imgLayer>
                </a14:imgProps>
              </a:ext>
              <a:ext uri="{28A0092B-C50C-407E-A947-70E740481C1C}">
                <a14:useLocalDpi xmlns:a14="http://schemas.microsoft.com/office/drawing/2010/main" val="0"/>
              </a:ext>
            </a:extLst>
          </a:blip>
          <a:srcRect/>
          <a:stretch>
            <a:fillRect/>
          </a:stretch>
        </p:blipFill>
        <p:spPr bwMode="auto">
          <a:xfrm>
            <a:off x="3056603" y="55221"/>
            <a:ext cx="3531431" cy="184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470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Model</a:t>
            </a:r>
            <a:endParaRPr lang="en-US" dirty="0"/>
          </a:p>
        </p:txBody>
      </p:sp>
      <p:sp>
        <p:nvSpPr>
          <p:cNvPr id="3" name="Content Placeholder 2"/>
          <p:cNvSpPr>
            <a:spLocks noGrp="1"/>
          </p:cNvSpPr>
          <p:nvPr>
            <p:ph idx="1"/>
          </p:nvPr>
        </p:nvSpPr>
        <p:spPr>
          <a:xfrm>
            <a:off x="0" y="2194561"/>
            <a:ext cx="7707086" cy="4663439"/>
          </a:xfrm>
        </p:spPr>
        <p:txBody>
          <a:bodyPr>
            <a:normAutofit/>
          </a:bodyPr>
          <a:lstStyle/>
          <a:p>
            <a:r>
              <a:rPr lang="en-US" altLang="en-US" sz="2400" dirty="0" smtClean="0"/>
              <a:t>Valentine </a:t>
            </a:r>
            <a:r>
              <a:rPr lang="en-US" altLang="en-US" sz="2400" dirty="0" err="1" smtClean="0"/>
              <a:t>Malumbila</a:t>
            </a:r>
            <a:r>
              <a:rPr lang="en-US" altLang="en-US" sz="2400" dirty="0" smtClean="0"/>
              <a:t> </a:t>
            </a:r>
            <a:r>
              <a:rPr lang="en-US" altLang="en-US" sz="2400" dirty="0"/>
              <a:t>is my long-time colleague, friend and companion who has taught me the traits of becoming an </a:t>
            </a:r>
            <a:r>
              <a:rPr lang="en-US" altLang="en-US" sz="2400" b="1" u="sng" dirty="0"/>
              <a:t>influential teacher leader</a:t>
            </a:r>
            <a:r>
              <a:rPr lang="en-US" altLang="en-US" sz="2400" dirty="0"/>
              <a:t>.  He has taught me to build </a:t>
            </a:r>
            <a:r>
              <a:rPr lang="en-US" altLang="en-US" sz="2400" b="1" u="sng" dirty="0"/>
              <a:t>leadership</a:t>
            </a:r>
            <a:r>
              <a:rPr lang="en-US" altLang="en-US" sz="2400" u="sng" dirty="0"/>
              <a:t> </a:t>
            </a:r>
            <a:r>
              <a:rPr lang="en-US" altLang="en-US" sz="2400" b="1" u="sng" dirty="0"/>
              <a:t>capacity</a:t>
            </a:r>
            <a:r>
              <a:rPr lang="en-US" altLang="en-US" sz="2400" u="sng" dirty="0"/>
              <a:t> </a:t>
            </a:r>
            <a:r>
              <a:rPr lang="en-US" altLang="en-US" sz="2400" dirty="0"/>
              <a:t>within myself as well as others.  His South African upbringing in education has given me a deeper philosophical perspective on education</a:t>
            </a:r>
            <a:r>
              <a:rPr lang="en-US" altLang="en-US" sz="2400" dirty="0" smtClean="0"/>
              <a:t>.</a:t>
            </a:r>
          </a:p>
          <a:p>
            <a:r>
              <a:rPr lang="en-US" altLang="en-US" sz="2400" dirty="0" smtClean="0"/>
              <a:t>He is patient, a great listener and is passionate about helping others.  He is someone who I really aspire to be like.  He is also a big reason why I am the teacher I am today.</a:t>
            </a:r>
            <a:endParaRPr lang="en-US" altLang="en-US" sz="2400" dirty="0"/>
          </a:p>
          <a:p>
            <a:endParaRPr lang="en-US" sz="2400"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5543" y="2705341"/>
            <a:ext cx="3766457" cy="4152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560" y="0"/>
            <a:ext cx="2334597" cy="2705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6648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Slogan</a:t>
            </a:r>
            <a:endParaRPr lang="en-US" dirty="0"/>
          </a:p>
        </p:txBody>
      </p:sp>
      <p:sp>
        <p:nvSpPr>
          <p:cNvPr id="3" name="Content Placeholder 2"/>
          <p:cNvSpPr>
            <a:spLocks noGrp="1"/>
          </p:cNvSpPr>
          <p:nvPr>
            <p:ph idx="1"/>
          </p:nvPr>
        </p:nvSpPr>
        <p:spPr>
          <a:xfrm>
            <a:off x="-1" y="2299062"/>
            <a:ext cx="12192000" cy="3944983"/>
          </a:xfrm>
        </p:spPr>
        <p:txBody>
          <a:bodyPr>
            <a:normAutofit/>
          </a:bodyPr>
          <a:lstStyle/>
          <a:p>
            <a:pPr marL="0" indent="0" algn="ctr">
              <a:buNone/>
            </a:pPr>
            <a:r>
              <a:rPr lang="en-US" sz="3600" b="1" i="1" dirty="0" smtClean="0">
                <a:solidFill>
                  <a:schemeClr val="accent1"/>
                </a:solidFill>
              </a:rPr>
              <a:t>Don’t </a:t>
            </a:r>
            <a:r>
              <a:rPr lang="en-US" sz="3600" b="1" i="1" dirty="0">
                <a:solidFill>
                  <a:schemeClr val="accent1"/>
                </a:solidFill>
              </a:rPr>
              <a:t>put the key to your happiness in someone else’s pocket</a:t>
            </a:r>
            <a:r>
              <a:rPr lang="en-US" sz="3600" b="1" i="1" dirty="0" smtClean="0">
                <a:solidFill>
                  <a:schemeClr val="accent1"/>
                </a:solidFill>
              </a:rPr>
              <a:t>.</a:t>
            </a:r>
          </a:p>
          <a:p>
            <a:r>
              <a:rPr lang="en-US" sz="2800" dirty="0" smtClean="0"/>
              <a:t>The life slogan represents who I am as an individual my entire philosophy in life.  I know what I want to do in my life and what I want to accomplish and I do not let any one stand in my way of that.</a:t>
            </a:r>
            <a:endParaRPr lang="en-US" sz="2800" dirty="0" smtClean="0"/>
          </a:p>
        </p:txBody>
      </p:sp>
    </p:spTree>
    <p:extLst>
      <p:ext uri="{BB962C8B-B14F-4D97-AF65-F5344CB8AC3E}">
        <p14:creationId xmlns:p14="http://schemas.microsoft.com/office/powerpoint/2010/main" val="39818206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Future Aspirations </a:t>
            </a:r>
            <a:r>
              <a:rPr lang="en-US" dirty="0" smtClean="0"/>
              <a:t>(Life </a:t>
            </a:r>
            <a:r>
              <a:rPr lang="en-US" dirty="0" smtClean="0"/>
              <a:t>Goals)</a:t>
            </a:r>
            <a:endParaRPr lang="en-US" dirty="0"/>
          </a:p>
        </p:txBody>
      </p:sp>
      <p:sp>
        <p:nvSpPr>
          <p:cNvPr id="5" name="Content Placeholder 4"/>
          <p:cNvSpPr>
            <a:spLocks noGrp="1"/>
          </p:cNvSpPr>
          <p:nvPr>
            <p:ph idx="1"/>
          </p:nvPr>
        </p:nvSpPr>
        <p:spPr>
          <a:xfrm>
            <a:off x="-1" y="2810116"/>
            <a:ext cx="12192000" cy="4635713"/>
          </a:xfrm>
        </p:spPr>
        <p:txBody>
          <a:bodyPr>
            <a:normAutofit fontScale="92500" lnSpcReduction="20000"/>
          </a:bodyPr>
          <a:lstStyle/>
          <a:p>
            <a:r>
              <a:rPr lang="en-US" sz="2800" dirty="0" smtClean="0"/>
              <a:t>I would love to graduate from UMSL and pursue working part time in the collegiate setting working with future teachers as an adjunct professor.</a:t>
            </a:r>
          </a:p>
          <a:p>
            <a:r>
              <a:rPr lang="en-US" sz="2800" dirty="0" smtClean="0"/>
              <a:t>What </a:t>
            </a:r>
            <a:r>
              <a:rPr lang="en-US" sz="2800" dirty="0"/>
              <a:t>are the steps that you are going to take to make that happen? (List your goals here)</a:t>
            </a:r>
          </a:p>
          <a:p>
            <a:pPr marL="514350" indent="-514350">
              <a:buFont typeface="+mj-lt"/>
              <a:buAutoNum type="arabicPeriod"/>
            </a:pPr>
            <a:r>
              <a:rPr lang="en-US" sz="2800" dirty="0" smtClean="0"/>
              <a:t>Finish the last three courses of my 2</a:t>
            </a:r>
            <a:r>
              <a:rPr lang="en-US" sz="2800" baseline="30000" dirty="0" smtClean="0"/>
              <a:t>nd</a:t>
            </a:r>
            <a:r>
              <a:rPr lang="en-US" sz="2800" dirty="0" smtClean="0"/>
              <a:t> Masters Program</a:t>
            </a:r>
            <a:endParaRPr lang="en-US" sz="2800" dirty="0"/>
          </a:p>
          <a:p>
            <a:pPr marL="514350" indent="-514350">
              <a:buFont typeface="+mj-lt"/>
              <a:buAutoNum type="arabicPeriod"/>
            </a:pPr>
            <a:r>
              <a:rPr lang="en-US" sz="2800" dirty="0" smtClean="0"/>
              <a:t>Sign up for my Action Research Course in the Spring</a:t>
            </a:r>
            <a:endParaRPr lang="en-US" sz="2800" dirty="0"/>
          </a:p>
          <a:p>
            <a:pPr marL="514350" indent="-514350">
              <a:buFont typeface="+mj-lt"/>
              <a:buAutoNum type="arabicPeriod"/>
            </a:pPr>
            <a:r>
              <a:rPr lang="en-US" sz="2800" dirty="0" smtClean="0"/>
              <a:t>Conduct Research and Write Dissertation</a:t>
            </a:r>
            <a:endParaRPr lang="en-US" sz="2800" dirty="0"/>
          </a:p>
          <a:p>
            <a:pPr marL="514350" indent="-514350">
              <a:buFont typeface="+mj-lt"/>
              <a:buAutoNum type="arabicPeriod"/>
            </a:pPr>
            <a:r>
              <a:rPr lang="en-US" sz="2800" dirty="0" smtClean="0"/>
              <a:t>Network and make connections with current professors at UMSL</a:t>
            </a:r>
            <a:endParaRPr lang="en-US" sz="2800" dirty="0"/>
          </a:p>
          <a:p>
            <a:pPr marL="514350" indent="-514350">
              <a:buFont typeface="+mj-lt"/>
              <a:buAutoNum type="arabicPeriod"/>
            </a:pPr>
            <a:r>
              <a:rPr lang="en-US" sz="2800" dirty="0" smtClean="0"/>
              <a:t>Update my resume</a:t>
            </a:r>
            <a:endParaRPr lang="en-US" sz="2800" dirty="0"/>
          </a:p>
          <a:p>
            <a:pPr marL="514350" indent="-514350">
              <a:buFont typeface="+mj-lt"/>
              <a:buAutoNum type="arabicPeriod"/>
            </a:pPr>
            <a:r>
              <a:rPr lang="en-US" sz="2800" dirty="0" smtClean="0"/>
              <a:t>Begin applying for adjunct positions</a:t>
            </a:r>
            <a:endParaRPr lang="en-US" sz="2800" dirty="0"/>
          </a:p>
          <a:p>
            <a:pPr marL="0" indent="0">
              <a:buNone/>
            </a:pPr>
            <a:endParaRPr lang="en-US" sz="2800" dirty="0" smtClean="0"/>
          </a:p>
          <a:p>
            <a:endParaRPr lang="en-US" dirty="0"/>
          </a:p>
          <a:p>
            <a:endParaRPr lang="en-US" dirty="0" smtClean="0"/>
          </a:p>
          <a:p>
            <a:endParaRPr lang="en-US" dirty="0"/>
          </a:p>
        </p:txBody>
      </p:sp>
      <p:pic>
        <p:nvPicPr>
          <p:cNvPr id="7170" name="Picture 2" descr="Image result for UMS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307" y="0"/>
            <a:ext cx="1777728" cy="187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086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Goals</a:t>
            </a:r>
            <a:endParaRPr lang="en-US" dirty="0"/>
          </a:p>
        </p:txBody>
      </p:sp>
      <p:sp>
        <p:nvSpPr>
          <p:cNvPr id="3" name="Content Placeholder 2"/>
          <p:cNvSpPr>
            <a:spLocks noGrp="1"/>
          </p:cNvSpPr>
          <p:nvPr>
            <p:ph idx="1"/>
          </p:nvPr>
        </p:nvSpPr>
        <p:spPr>
          <a:xfrm>
            <a:off x="0" y="2222287"/>
            <a:ext cx="12192000" cy="4635713"/>
          </a:xfrm>
        </p:spPr>
        <p:txBody>
          <a:bodyPr>
            <a:normAutofit fontScale="92500" lnSpcReduction="20000"/>
          </a:bodyPr>
          <a:lstStyle/>
          <a:p>
            <a:r>
              <a:rPr lang="en-US" sz="2400" dirty="0" smtClean="0"/>
              <a:t>I would love to become an Academic Instructional Coach working with teachers.  I would also like to complete my certification in becoming a School Administrator.</a:t>
            </a:r>
            <a:endParaRPr lang="en-US" sz="2400" dirty="0" smtClean="0"/>
          </a:p>
          <a:p>
            <a:r>
              <a:rPr lang="en-US" sz="2400" dirty="0" smtClean="0"/>
              <a:t>What are the steps that you need to take to accomplish this career? (List your steps here)</a:t>
            </a:r>
          </a:p>
          <a:p>
            <a:pPr marL="514350" indent="-514350">
              <a:buFont typeface="+mj-lt"/>
              <a:buAutoNum type="arabicPeriod"/>
            </a:pPr>
            <a:r>
              <a:rPr lang="en-US" sz="2400" dirty="0" smtClean="0"/>
              <a:t>Apply for Reading Certification through DESE</a:t>
            </a:r>
            <a:endParaRPr lang="en-US" sz="2400" dirty="0"/>
          </a:p>
          <a:p>
            <a:pPr marL="514350" indent="-514350">
              <a:buFont typeface="+mj-lt"/>
              <a:buAutoNum type="arabicPeriod"/>
            </a:pPr>
            <a:r>
              <a:rPr lang="en-US" sz="2400" dirty="0" smtClean="0"/>
              <a:t>Begin the process of the Administration certification through </a:t>
            </a:r>
            <a:r>
              <a:rPr lang="en-US" sz="2400" dirty="0" err="1" smtClean="0"/>
              <a:t>Lindenwood</a:t>
            </a:r>
            <a:r>
              <a:rPr lang="en-US" sz="2400" dirty="0" smtClean="0"/>
              <a:t>.  Complete the first assessment (the performance event in the fall) and take the second assessment, the written exam, in the spring.</a:t>
            </a:r>
            <a:endParaRPr lang="en-US" sz="2400" dirty="0"/>
          </a:p>
          <a:p>
            <a:pPr marL="514350" indent="-514350">
              <a:buFont typeface="+mj-lt"/>
              <a:buAutoNum type="arabicPeriod"/>
            </a:pPr>
            <a:r>
              <a:rPr lang="en-US" sz="2400" dirty="0" smtClean="0"/>
              <a:t>Apply for School Administration Certification through DESE</a:t>
            </a:r>
            <a:endParaRPr lang="en-US" sz="2400" dirty="0"/>
          </a:p>
          <a:p>
            <a:pPr marL="514350" indent="-514350">
              <a:buFont typeface="+mj-lt"/>
              <a:buAutoNum type="arabicPeriod"/>
            </a:pPr>
            <a:r>
              <a:rPr lang="en-US" sz="2400" dirty="0" smtClean="0"/>
              <a:t>Update Resume</a:t>
            </a:r>
            <a:endParaRPr lang="en-US" sz="2400" dirty="0"/>
          </a:p>
          <a:p>
            <a:pPr marL="514350" indent="-514350">
              <a:buFont typeface="+mj-lt"/>
              <a:buAutoNum type="arabicPeriod"/>
            </a:pPr>
            <a:r>
              <a:rPr lang="en-US" sz="2400" dirty="0" smtClean="0"/>
              <a:t>Begin networking with SLPS School District Administrators</a:t>
            </a:r>
            <a:endParaRPr lang="en-US" sz="2400" dirty="0" smtClean="0"/>
          </a:p>
          <a:p>
            <a:pPr marL="514350" indent="-514350">
              <a:buFont typeface="+mj-lt"/>
              <a:buAutoNum type="arabicPeriod"/>
            </a:pPr>
            <a:r>
              <a:rPr lang="en-US" sz="2400" dirty="0" smtClean="0"/>
              <a:t>Apply for Academic Instructional Coach positions</a:t>
            </a:r>
            <a:endParaRPr lang="en-US" sz="2400" dirty="0"/>
          </a:p>
          <a:p>
            <a:endParaRPr lang="en-US" dirty="0"/>
          </a:p>
        </p:txBody>
      </p:sp>
    </p:spTree>
    <p:extLst>
      <p:ext uri="{BB962C8B-B14F-4D97-AF65-F5344CB8AC3E}">
        <p14:creationId xmlns:p14="http://schemas.microsoft.com/office/powerpoint/2010/main" val="1988997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Styles</a:t>
            </a:r>
            <a:endParaRPr lang="en-US" dirty="0"/>
          </a:p>
        </p:txBody>
      </p:sp>
      <p:sp>
        <p:nvSpPr>
          <p:cNvPr id="3" name="Content Placeholder 2"/>
          <p:cNvSpPr>
            <a:spLocks noGrp="1"/>
          </p:cNvSpPr>
          <p:nvPr>
            <p:ph idx="1"/>
          </p:nvPr>
        </p:nvSpPr>
        <p:spPr>
          <a:xfrm>
            <a:off x="-1" y="1998618"/>
            <a:ext cx="12192000" cy="4702628"/>
          </a:xfrm>
        </p:spPr>
        <p:txBody>
          <a:bodyPr>
            <a:normAutofit fontScale="92500"/>
          </a:bodyPr>
          <a:lstStyle/>
          <a:p>
            <a:r>
              <a:rPr lang="en-US" sz="2400" dirty="0" smtClean="0"/>
              <a:t>Here </a:t>
            </a:r>
            <a:r>
              <a:rPr lang="en-US" sz="2400" dirty="0"/>
              <a:t>is a list of learning styles for you to choose from</a:t>
            </a:r>
            <a:r>
              <a:rPr lang="en-US" sz="2400" dirty="0" smtClean="0"/>
              <a:t>:</a:t>
            </a:r>
          </a:p>
          <a:p>
            <a:r>
              <a:rPr lang="en-US" sz="2400" b="1" dirty="0" smtClean="0">
                <a:solidFill>
                  <a:schemeClr val="accent1"/>
                </a:solidFill>
              </a:rPr>
              <a:t>I am definitely a visual, auditory and verbal learner.  When I see things in a visual way (graphic organizers, charts or pictures), I retain things much easier.  I also learn better when I can hear someone describing the information while I am looking at the visual prompt.  Lastly, it is much easier for me to understand difficult concepts if I am able to talk through the problem with a professor or with my colleagues.</a:t>
            </a:r>
            <a:endParaRPr lang="en-US" sz="2400" b="1" dirty="0" smtClean="0">
              <a:solidFill>
                <a:schemeClr val="accent1"/>
              </a:solidFill>
            </a:endParaRPr>
          </a:p>
          <a:p>
            <a:r>
              <a:rPr lang="en-US" sz="2400" dirty="0" smtClean="0"/>
              <a:t>How </a:t>
            </a:r>
            <a:r>
              <a:rPr lang="en-US" sz="2400" dirty="0" smtClean="0"/>
              <a:t>can I make the learning environment better for you?  Further explain. (For example do you like: Group Work, Collaborative Work, Individualized Work, Hands-On Activities, Projects, Writing, Class Discussions</a:t>
            </a:r>
            <a:r>
              <a:rPr lang="en-US" sz="2400" dirty="0" smtClean="0"/>
              <a:t>)</a:t>
            </a:r>
          </a:p>
          <a:p>
            <a:r>
              <a:rPr lang="en-US" sz="2400" b="1" dirty="0" smtClean="0">
                <a:solidFill>
                  <a:schemeClr val="accent1"/>
                </a:solidFill>
              </a:rPr>
              <a:t>I love doing collaborative work; however, I work better with partners rather than with groups of four.  I love writing and class discussions as well.  I understand directions better if they are written down for me rather than verbally explained.</a:t>
            </a:r>
          </a:p>
        </p:txBody>
      </p:sp>
    </p:spTree>
    <p:extLst>
      <p:ext uri="{BB962C8B-B14F-4D97-AF65-F5344CB8AC3E}">
        <p14:creationId xmlns:p14="http://schemas.microsoft.com/office/powerpoint/2010/main" val="226943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Create a Collage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4114"/>
            <a:ext cx="3200400" cy="4963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1894111"/>
            <a:ext cx="4206240" cy="2769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4275" y="4300538"/>
            <a:ext cx="4232366" cy="2557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406641" y="1894112"/>
            <a:ext cx="2129245" cy="295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5886" y="1894111"/>
            <a:ext cx="2656114" cy="4963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197" y="4663437"/>
            <a:ext cx="2392631" cy="219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301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7188"/>
            <a:ext cx="12191999" cy="970450"/>
          </a:xfrm>
        </p:spPr>
        <p:txBody>
          <a:bodyPr/>
          <a:lstStyle/>
          <a:p>
            <a:r>
              <a:rPr lang="en-US" dirty="0" smtClean="0"/>
              <a:t>Submission Directions</a:t>
            </a:r>
            <a:endParaRPr lang="en-US" dirty="0"/>
          </a:p>
        </p:txBody>
      </p:sp>
      <p:sp>
        <p:nvSpPr>
          <p:cNvPr id="3" name="Content Placeholder 2"/>
          <p:cNvSpPr>
            <a:spLocks noGrp="1"/>
          </p:cNvSpPr>
          <p:nvPr>
            <p:ph idx="1"/>
          </p:nvPr>
        </p:nvSpPr>
        <p:spPr>
          <a:xfrm>
            <a:off x="0" y="1894114"/>
            <a:ext cx="12192000" cy="4963885"/>
          </a:xfrm>
        </p:spPr>
        <p:txBody>
          <a:bodyPr/>
          <a:lstStyle/>
          <a:p>
            <a:r>
              <a:rPr lang="en-US" sz="2400" dirty="0" smtClean="0"/>
              <a:t>Email your finished Digital Blog to </a:t>
            </a:r>
            <a:r>
              <a:rPr lang="en-US" sz="2400" dirty="0" smtClean="0">
                <a:hlinkClick r:id="rId2"/>
              </a:rPr>
              <a:t>diannasumner3@gmail.com</a:t>
            </a:r>
            <a:endParaRPr lang="en-US" sz="2400" dirty="0"/>
          </a:p>
          <a:p>
            <a:endParaRPr lang="en-US" dirty="0"/>
          </a:p>
        </p:txBody>
      </p:sp>
    </p:spTree>
    <p:extLst>
      <p:ext uri="{BB962C8B-B14F-4D97-AF65-F5344CB8AC3E}">
        <p14:creationId xmlns:p14="http://schemas.microsoft.com/office/powerpoint/2010/main" val="1228395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Rational (The Purpose)</a:t>
            </a:r>
            <a:endParaRPr lang="en-US" dirty="0"/>
          </a:p>
        </p:txBody>
      </p:sp>
      <p:sp>
        <p:nvSpPr>
          <p:cNvPr id="5" name="Content Placeholder 4"/>
          <p:cNvSpPr>
            <a:spLocks noGrp="1"/>
          </p:cNvSpPr>
          <p:nvPr>
            <p:ph idx="1"/>
          </p:nvPr>
        </p:nvSpPr>
        <p:spPr>
          <a:xfrm>
            <a:off x="0" y="2222287"/>
            <a:ext cx="12192000" cy="3636511"/>
          </a:xfrm>
        </p:spPr>
        <p:txBody>
          <a:bodyPr/>
          <a:lstStyle/>
          <a:p>
            <a:r>
              <a:rPr lang="en-US" sz="2800" dirty="0"/>
              <a:t>The rational (purpose) behind this activity is for Mr. </a:t>
            </a:r>
            <a:r>
              <a:rPr lang="en-US" sz="2800" dirty="0" err="1"/>
              <a:t>Harkless</a:t>
            </a:r>
            <a:r>
              <a:rPr lang="en-US" sz="2800" dirty="0"/>
              <a:t> and myself to get to know you better.  You will be creating a digital blog about yourself through Power-Point.  Follow the prompts for each slide and be as creative as you would like.  Be appropriate!  Inappropriateness will cause you to lose 50% of your grade. </a:t>
            </a:r>
          </a:p>
          <a:p>
            <a:endParaRPr lang="en-US" dirty="0"/>
          </a:p>
        </p:txBody>
      </p:sp>
    </p:spTree>
    <p:extLst>
      <p:ext uri="{BB962C8B-B14F-4D97-AF65-F5344CB8AC3E}">
        <p14:creationId xmlns:p14="http://schemas.microsoft.com/office/powerpoint/2010/main" val="2436011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0571998" cy="587829"/>
          </a:xfrm>
        </p:spPr>
        <p:txBody>
          <a:bodyPr/>
          <a:lstStyle/>
          <a:p>
            <a:r>
              <a:rPr lang="en-US" dirty="0" smtClean="0"/>
              <a:t>Rubric</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47465607"/>
              </p:ext>
            </p:extLst>
          </p:nvPr>
        </p:nvGraphicFramePr>
        <p:xfrm>
          <a:off x="0" y="508872"/>
          <a:ext cx="12192000" cy="6349128"/>
        </p:xfrm>
        <a:graphic>
          <a:graphicData uri="http://schemas.openxmlformats.org/drawingml/2006/table">
            <a:tbl>
              <a:tblPr firstRow="1" bandRow="1">
                <a:tableStyleId>{5C22544A-7EE6-4342-B048-85BDC9FD1C3A}</a:tableStyleId>
              </a:tblPr>
              <a:tblGrid>
                <a:gridCol w="2429691">
                  <a:extLst>
                    <a:ext uri="{9D8B030D-6E8A-4147-A177-3AD203B41FA5}">
                      <a16:colId xmlns:a16="http://schemas.microsoft.com/office/drawing/2014/main" val="2527893317"/>
                    </a:ext>
                  </a:extLst>
                </a:gridCol>
                <a:gridCol w="705395">
                  <a:extLst>
                    <a:ext uri="{9D8B030D-6E8A-4147-A177-3AD203B41FA5}">
                      <a16:colId xmlns:a16="http://schemas.microsoft.com/office/drawing/2014/main" val="511272828"/>
                    </a:ext>
                  </a:extLst>
                </a:gridCol>
                <a:gridCol w="2233748">
                  <a:extLst>
                    <a:ext uri="{9D8B030D-6E8A-4147-A177-3AD203B41FA5}">
                      <a16:colId xmlns:a16="http://schemas.microsoft.com/office/drawing/2014/main" val="684290277"/>
                    </a:ext>
                  </a:extLst>
                </a:gridCol>
                <a:gridCol w="2468880">
                  <a:extLst>
                    <a:ext uri="{9D8B030D-6E8A-4147-A177-3AD203B41FA5}">
                      <a16:colId xmlns:a16="http://schemas.microsoft.com/office/drawing/2014/main" val="2098872399"/>
                    </a:ext>
                  </a:extLst>
                </a:gridCol>
                <a:gridCol w="2259875">
                  <a:extLst>
                    <a:ext uri="{9D8B030D-6E8A-4147-A177-3AD203B41FA5}">
                      <a16:colId xmlns:a16="http://schemas.microsoft.com/office/drawing/2014/main" val="2366062570"/>
                    </a:ext>
                  </a:extLst>
                </a:gridCol>
                <a:gridCol w="2094411">
                  <a:extLst>
                    <a:ext uri="{9D8B030D-6E8A-4147-A177-3AD203B41FA5}">
                      <a16:colId xmlns:a16="http://schemas.microsoft.com/office/drawing/2014/main" val="2581312219"/>
                    </a:ext>
                  </a:extLst>
                </a:gridCol>
              </a:tblGrid>
              <a:tr h="453239">
                <a:tc gridSpan="2">
                  <a:txBody>
                    <a:bodyPr/>
                    <a:lstStyle/>
                    <a:p>
                      <a:r>
                        <a:rPr lang="en-US" dirty="0" smtClean="0"/>
                        <a:t>Criteria</a:t>
                      </a:r>
                      <a:endParaRPr lang="en-US" dirty="0"/>
                    </a:p>
                  </a:txBody>
                  <a:tcPr/>
                </a:tc>
                <a:tc hMerge="1">
                  <a:txBody>
                    <a:bodyPr/>
                    <a:lstStyle/>
                    <a:p>
                      <a:endParaRPr lang="en-US"/>
                    </a:p>
                  </a:txBody>
                  <a:tcPr/>
                </a:tc>
                <a:tc>
                  <a:txBody>
                    <a:bodyPr/>
                    <a:lstStyle/>
                    <a:p>
                      <a:r>
                        <a:rPr lang="en-US" dirty="0" smtClean="0"/>
                        <a:t>Proficient </a:t>
                      </a:r>
                    </a:p>
                    <a:p>
                      <a:r>
                        <a:rPr lang="en-US" dirty="0" smtClean="0"/>
                        <a:t>(42-38 pts)</a:t>
                      </a:r>
                      <a:endParaRPr lang="en-US" dirty="0"/>
                    </a:p>
                  </a:txBody>
                  <a:tcPr/>
                </a:tc>
                <a:tc>
                  <a:txBody>
                    <a:bodyPr/>
                    <a:lstStyle/>
                    <a:p>
                      <a:r>
                        <a:rPr lang="en-US" dirty="0" smtClean="0"/>
                        <a:t>Competent </a:t>
                      </a:r>
                    </a:p>
                    <a:p>
                      <a:r>
                        <a:rPr lang="en-US" dirty="0" smtClean="0"/>
                        <a:t>(37-34 pts)</a:t>
                      </a:r>
                      <a:endParaRPr lang="en-US" dirty="0"/>
                    </a:p>
                  </a:txBody>
                  <a:tcPr/>
                </a:tc>
                <a:tc>
                  <a:txBody>
                    <a:bodyPr/>
                    <a:lstStyle/>
                    <a:p>
                      <a:r>
                        <a:rPr lang="en-US" dirty="0" smtClean="0"/>
                        <a:t>Novice</a:t>
                      </a:r>
                    </a:p>
                    <a:p>
                      <a:r>
                        <a:rPr lang="en-US" dirty="0" smtClean="0"/>
                        <a:t>(33-30 pts)</a:t>
                      </a:r>
                      <a:endParaRPr lang="en-US" dirty="0"/>
                    </a:p>
                  </a:txBody>
                  <a:tcPr/>
                </a:tc>
                <a:tc>
                  <a:txBody>
                    <a:bodyPr/>
                    <a:lstStyle/>
                    <a:p>
                      <a:r>
                        <a:rPr lang="en-US" dirty="0" smtClean="0"/>
                        <a:t>Insufficient</a:t>
                      </a:r>
                    </a:p>
                    <a:p>
                      <a:r>
                        <a:rPr lang="en-US" dirty="0" smtClean="0"/>
                        <a:t>(29-0 pts)</a:t>
                      </a:r>
                      <a:endParaRPr lang="en-US" dirty="0"/>
                    </a:p>
                  </a:txBody>
                  <a:tcPr/>
                </a:tc>
                <a:extLst>
                  <a:ext uri="{0D108BD9-81ED-4DB2-BD59-A6C34878D82A}">
                    <a16:rowId xmlns:a16="http://schemas.microsoft.com/office/drawing/2014/main" val="1313309468"/>
                  </a:ext>
                </a:extLst>
              </a:tr>
              <a:tr h="376475">
                <a:tc>
                  <a:txBody>
                    <a:bodyPr/>
                    <a:lstStyle/>
                    <a:p>
                      <a:r>
                        <a:rPr lang="en-US" dirty="0" smtClean="0"/>
                        <a:t>Basic Introductions</a:t>
                      </a:r>
                      <a:endParaRPr lang="en-US" dirty="0"/>
                    </a:p>
                  </a:txBody>
                  <a:tcPr/>
                </a:tc>
                <a:tc>
                  <a:txBody>
                    <a:bodyPr/>
                    <a:lstStyle/>
                    <a:p>
                      <a:r>
                        <a:rPr lang="en-US" dirty="0" smtClean="0"/>
                        <a:t>3 pts</a:t>
                      </a:r>
                      <a:endParaRPr lang="en-US" dirty="0"/>
                    </a:p>
                  </a:txBody>
                  <a:tcPr/>
                </a:tc>
                <a:tc rowSpan="14">
                  <a:txBody>
                    <a:bodyPr/>
                    <a:lstStyle/>
                    <a:p>
                      <a:r>
                        <a:rPr lang="en-US" dirty="0" smtClean="0"/>
                        <a:t>Presentation includes all of the required sections.</a:t>
                      </a:r>
                    </a:p>
                    <a:p>
                      <a:r>
                        <a:rPr lang="en-US" dirty="0" smtClean="0"/>
                        <a:t>Demonstrates an ability</a:t>
                      </a:r>
                      <a:r>
                        <a:rPr lang="en-US" baseline="0" dirty="0" smtClean="0"/>
                        <a:t> to present the subject matter in a way that interests and engages the audience.</a:t>
                      </a:r>
                    </a:p>
                    <a:p>
                      <a:r>
                        <a:rPr lang="en-US" baseline="0" dirty="0" smtClean="0"/>
                        <a:t>Uses voice narration, images, effects, sounds to compliment the content.</a:t>
                      </a:r>
                      <a:endParaRPr lang="en-US" dirty="0"/>
                    </a:p>
                  </a:txBody>
                  <a:tcPr/>
                </a:tc>
                <a:tc rowSpan="14">
                  <a:txBody>
                    <a:bodyPr/>
                    <a:lstStyle/>
                    <a:p>
                      <a:r>
                        <a:rPr lang="en-US" dirty="0" smtClean="0"/>
                        <a:t>Presentation includes</a:t>
                      </a:r>
                      <a:r>
                        <a:rPr lang="en-US" baseline="0" dirty="0" smtClean="0"/>
                        <a:t> most</a:t>
                      </a:r>
                      <a:r>
                        <a:rPr lang="en-US" dirty="0" smtClean="0"/>
                        <a:t> of the required sections.</a:t>
                      </a:r>
                    </a:p>
                    <a:p>
                      <a:r>
                        <a:rPr lang="en-US" dirty="0" smtClean="0"/>
                        <a:t>Presents the subject matter</a:t>
                      </a:r>
                      <a:r>
                        <a:rPr lang="en-US" baseline="0" dirty="0" smtClean="0"/>
                        <a:t> in a way that has moments of engagement, but not fully sustained throughout the presentation.</a:t>
                      </a:r>
                    </a:p>
                    <a:p>
                      <a:r>
                        <a:rPr lang="en-US" baseline="0" dirty="0" smtClean="0"/>
                        <a:t>Uses some voice narration, images, effects, sounds to compliment the content.</a:t>
                      </a:r>
                      <a:endParaRPr lang="en-US" dirty="0"/>
                    </a:p>
                  </a:txBody>
                  <a:tcPr/>
                </a:tc>
                <a:tc rowSpan="14">
                  <a:txBody>
                    <a:bodyPr/>
                    <a:lstStyle/>
                    <a:p>
                      <a:r>
                        <a:rPr lang="en-US" dirty="0" smtClean="0"/>
                        <a:t>Presentation is missing some of the required sections.</a:t>
                      </a:r>
                    </a:p>
                    <a:p>
                      <a:r>
                        <a:rPr lang="en-US" dirty="0" smtClean="0"/>
                        <a:t>Presents the subject matter in a way that has moments of engagement, but not sustained throughout the presentation.</a:t>
                      </a:r>
                    </a:p>
                    <a:p>
                      <a:r>
                        <a:rPr lang="en-US" dirty="0" smtClean="0"/>
                        <a:t>Uses very</a:t>
                      </a:r>
                      <a:r>
                        <a:rPr lang="en-US" baseline="0" dirty="0" smtClean="0"/>
                        <a:t> little</a:t>
                      </a:r>
                      <a:r>
                        <a:rPr lang="en-US" dirty="0" smtClean="0"/>
                        <a:t> voice narration, images, effects, sounds to compliment the content.</a:t>
                      </a:r>
                    </a:p>
                    <a:p>
                      <a:endParaRPr lang="en-US" dirty="0"/>
                    </a:p>
                  </a:txBody>
                  <a:tcPr/>
                </a:tc>
                <a:tc rowSpan="14">
                  <a:txBody>
                    <a:bodyPr/>
                    <a:lstStyle/>
                    <a:p>
                      <a:r>
                        <a:rPr lang="en-US" dirty="0" smtClean="0"/>
                        <a:t>Presentation</a:t>
                      </a:r>
                      <a:r>
                        <a:rPr lang="en-US" baseline="0" dirty="0" smtClean="0"/>
                        <a:t> is missing most or all of the required sections.</a:t>
                      </a:r>
                    </a:p>
                    <a:p>
                      <a:r>
                        <a:rPr lang="en-US" baseline="0" dirty="0" smtClean="0"/>
                        <a:t>Presentation fails to use voice narration, images, effects, sounds to compliment the content.</a:t>
                      </a:r>
                      <a:endParaRPr lang="en-US" dirty="0"/>
                    </a:p>
                  </a:txBody>
                  <a:tcPr/>
                </a:tc>
                <a:extLst>
                  <a:ext uri="{0D108BD9-81ED-4DB2-BD59-A6C34878D82A}">
                    <a16:rowId xmlns:a16="http://schemas.microsoft.com/office/drawing/2014/main" val="204054210"/>
                  </a:ext>
                </a:extLst>
              </a:tr>
              <a:tr h="444132">
                <a:tc>
                  <a:txBody>
                    <a:bodyPr/>
                    <a:lstStyle/>
                    <a:p>
                      <a:r>
                        <a:rPr lang="en-US" dirty="0" smtClean="0"/>
                        <a:t>Family,</a:t>
                      </a:r>
                      <a:r>
                        <a:rPr lang="en-US" baseline="0" dirty="0" smtClean="0"/>
                        <a:t> Friends and Pets</a:t>
                      </a:r>
                      <a:endParaRPr lang="en-US" dirty="0"/>
                    </a:p>
                  </a:txBody>
                  <a:tcPr/>
                </a:tc>
                <a:tc>
                  <a:txBody>
                    <a:bodyPr/>
                    <a:lstStyle/>
                    <a:p>
                      <a:r>
                        <a:rPr lang="en-US" dirty="0" smtClean="0"/>
                        <a:t>3 pts</a:t>
                      </a:r>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617698797"/>
                  </a:ext>
                </a:extLst>
              </a:tr>
              <a:tr h="399241">
                <a:tc>
                  <a:txBody>
                    <a:bodyPr/>
                    <a:lstStyle/>
                    <a:p>
                      <a:r>
                        <a:rPr lang="en-US" dirty="0" smtClean="0"/>
                        <a:t>Snacks and Treats</a:t>
                      </a:r>
                    </a:p>
                  </a:txBody>
                  <a:tcPr/>
                </a:tc>
                <a:tc>
                  <a:txBody>
                    <a:bodyPr/>
                    <a:lstStyle/>
                    <a:p>
                      <a:r>
                        <a:rPr lang="en-US" dirty="0" smtClean="0"/>
                        <a:t>3 pts</a:t>
                      </a:r>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1370680263"/>
                  </a:ext>
                </a:extLst>
              </a:tr>
              <a:tr h="381242">
                <a:tc>
                  <a:txBody>
                    <a:bodyPr/>
                    <a:lstStyle/>
                    <a:p>
                      <a:r>
                        <a:rPr lang="en-US" dirty="0" smtClean="0"/>
                        <a:t>Netflix and Chill</a:t>
                      </a:r>
                      <a:endParaRPr lang="en-US" dirty="0"/>
                    </a:p>
                  </a:txBody>
                  <a:tcPr/>
                </a:tc>
                <a:tc>
                  <a:txBody>
                    <a:bodyPr/>
                    <a:lstStyle/>
                    <a:p>
                      <a:r>
                        <a:rPr lang="en-US" dirty="0" smtClean="0"/>
                        <a:t>3 pts</a:t>
                      </a:r>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1073426510"/>
                  </a:ext>
                </a:extLst>
              </a:tr>
              <a:tr h="470807">
                <a:tc>
                  <a:txBody>
                    <a:bodyPr/>
                    <a:lstStyle/>
                    <a:p>
                      <a:r>
                        <a:rPr lang="en-US" dirty="0" smtClean="0"/>
                        <a:t>Music</a:t>
                      </a:r>
                      <a:endParaRPr lang="en-US" dirty="0"/>
                    </a:p>
                  </a:txBody>
                  <a:tcPr/>
                </a:tc>
                <a:tc>
                  <a:txBody>
                    <a:bodyPr/>
                    <a:lstStyle/>
                    <a:p>
                      <a:r>
                        <a:rPr lang="en-US" dirty="0" smtClean="0"/>
                        <a:t>3 pts</a:t>
                      </a:r>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3078564916"/>
                  </a:ext>
                </a:extLst>
              </a:tr>
              <a:tr h="376475">
                <a:tc>
                  <a:txBody>
                    <a:bodyPr/>
                    <a:lstStyle/>
                    <a:p>
                      <a:r>
                        <a:rPr lang="en-US" dirty="0" smtClean="0"/>
                        <a:t>Sports</a:t>
                      </a:r>
                      <a:r>
                        <a:rPr lang="en-US" baseline="0" dirty="0" smtClean="0"/>
                        <a:t> and Hobbies</a:t>
                      </a:r>
                      <a:endParaRPr lang="en-US" dirty="0"/>
                    </a:p>
                  </a:txBody>
                  <a:tcPr/>
                </a:tc>
                <a:tc>
                  <a:txBody>
                    <a:bodyPr/>
                    <a:lstStyle/>
                    <a:p>
                      <a:r>
                        <a:rPr lang="en-US" dirty="0" smtClean="0"/>
                        <a:t>3 pts</a:t>
                      </a:r>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3848211201"/>
                  </a:ext>
                </a:extLst>
              </a:tr>
              <a:tr h="376475">
                <a:tc>
                  <a:txBody>
                    <a:bodyPr/>
                    <a:lstStyle/>
                    <a:p>
                      <a:r>
                        <a:rPr lang="en-US" dirty="0" smtClean="0"/>
                        <a:t>Spirit Animal</a:t>
                      </a:r>
                      <a:endParaRPr lang="en-US" dirty="0"/>
                    </a:p>
                  </a:txBody>
                  <a:tcPr/>
                </a:tc>
                <a:tc>
                  <a:txBody>
                    <a:bodyPr/>
                    <a:lstStyle/>
                    <a:p>
                      <a:r>
                        <a:rPr lang="en-US" dirty="0" smtClean="0"/>
                        <a:t>3 pts</a:t>
                      </a:r>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2594080447"/>
                  </a:ext>
                </a:extLst>
              </a:tr>
              <a:tr h="389066">
                <a:tc>
                  <a:txBody>
                    <a:bodyPr/>
                    <a:lstStyle/>
                    <a:p>
                      <a:r>
                        <a:rPr lang="en-US" dirty="0" smtClean="0"/>
                        <a:t>Zodiac Sign</a:t>
                      </a:r>
                      <a:endParaRPr lang="en-US" dirty="0"/>
                    </a:p>
                  </a:txBody>
                  <a:tcPr/>
                </a:tc>
                <a:tc>
                  <a:txBody>
                    <a:bodyPr/>
                    <a:lstStyle/>
                    <a:p>
                      <a:r>
                        <a:rPr lang="en-US" dirty="0" smtClean="0"/>
                        <a:t>3 pts</a:t>
                      </a:r>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2326531584"/>
                  </a:ext>
                </a:extLst>
              </a:tr>
              <a:tr h="376475">
                <a:tc>
                  <a:txBody>
                    <a:bodyPr/>
                    <a:lstStyle/>
                    <a:p>
                      <a:r>
                        <a:rPr lang="en-US" dirty="0" smtClean="0"/>
                        <a:t>Role Model</a:t>
                      </a:r>
                      <a:endParaRPr lang="en-US" dirty="0"/>
                    </a:p>
                  </a:txBody>
                  <a:tcPr/>
                </a:tc>
                <a:tc>
                  <a:txBody>
                    <a:bodyPr/>
                    <a:lstStyle/>
                    <a:p>
                      <a:r>
                        <a:rPr lang="en-US" dirty="0" smtClean="0"/>
                        <a:t>3 pts</a:t>
                      </a:r>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1571624832"/>
                  </a:ext>
                </a:extLst>
              </a:tr>
              <a:tr h="376475">
                <a:tc>
                  <a:txBody>
                    <a:bodyPr/>
                    <a:lstStyle/>
                    <a:p>
                      <a:r>
                        <a:rPr lang="en-US" dirty="0" smtClean="0"/>
                        <a:t>Life Slogan</a:t>
                      </a:r>
                      <a:endParaRPr lang="en-US" dirty="0"/>
                    </a:p>
                  </a:txBody>
                  <a:tcPr/>
                </a:tc>
                <a:tc>
                  <a:txBody>
                    <a:bodyPr/>
                    <a:lstStyle/>
                    <a:p>
                      <a:r>
                        <a:rPr lang="en-US" dirty="0" smtClean="0"/>
                        <a:t>3 pts</a:t>
                      </a:r>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2374274216"/>
                  </a:ext>
                </a:extLst>
              </a:tr>
              <a:tr h="416812">
                <a:tc>
                  <a:txBody>
                    <a:bodyPr/>
                    <a:lstStyle/>
                    <a:p>
                      <a:r>
                        <a:rPr lang="en-US" dirty="0" smtClean="0"/>
                        <a:t>Future Aspirations</a:t>
                      </a:r>
                      <a:endParaRPr lang="en-US" dirty="0"/>
                    </a:p>
                  </a:txBody>
                  <a:tcPr/>
                </a:tc>
                <a:tc>
                  <a:txBody>
                    <a:bodyPr/>
                    <a:lstStyle/>
                    <a:p>
                      <a:r>
                        <a:rPr lang="en-US" dirty="0" smtClean="0"/>
                        <a:t>3 pts</a:t>
                      </a:r>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56048887"/>
                  </a:ext>
                </a:extLst>
              </a:tr>
              <a:tr h="376475">
                <a:tc>
                  <a:txBody>
                    <a:bodyPr/>
                    <a:lstStyle/>
                    <a:p>
                      <a:r>
                        <a:rPr lang="en-US" dirty="0" smtClean="0"/>
                        <a:t>Career Goals</a:t>
                      </a:r>
                      <a:endParaRPr lang="en-US" dirty="0"/>
                    </a:p>
                  </a:txBody>
                  <a:tcPr/>
                </a:tc>
                <a:tc>
                  <a:txBody>
                    <a:bodyPr/>
                    <a:lstStyle/>
                    <a:p>
                      <a:r>
                        <a:rPr lang="en-US" dirty="0" smtClean="0"/>
                        <a:t>3 pts</a:t>
                      </a:r>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870581834"/>
                  </a:ext>
                </a:extLst>
              </a:tr>
              <a:tr h="376475">
                <a:tc>
                  <a:txBody>
                    <a:bodyPr/>
                    <a:lstStyle/>
                    <a:p>
                      <a:r>
                        <a:rPr lang="en-US" dirty="0" smtClean="0"/>
                        <a:t>Learning Styles</a:t>
                      </a:r>
                      <a:endParaRPr lang="en-US" dirty="0"/>
                    </a:p>
                  </a:txBody>
                  <a:tcPr/>
                </a:tc>
                <a:tc>
                  <a:txBody>
                    <a:bodyPr/>
                    <a:lstStyle/>
                    <a:p>
                      <a:r>
                        <a:rPr lang="en-US" dirty="0" smtClean="0"/>
                        <a:t>3 pts</a:t>
                      </a:r>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2555731028"/>
                  </a:ext>
                </a:extLst>
              </a:tr>
              <a:tr h="376475">
                <a:tc>
                  <a:txBody>
                    <a:bodyPr/>
                    <a:lstStyle/>
                    <a:p>
                      <a:r>
                        <a:rPr lang="en-US" dirty="0" smtClean="0"/>
                        <a:t>Create a Collage</a:t>
                      </a:r>
                      <a:endParaRPr lang="en-US" dirty="0"/>
                    </a:p>
                  </a:txBody>
                  <a:tcPr/>
                </a:tc>
                <a:tc>
                  <a:txBody>
                    <a:bodyPr/>
                    <a:lstStyle/>
                    <a:p>
                      <a:r>
                        <a:rPr lang="en-US" dirty="0" smtClean="0"/>
                        <a:t>3 pts</a:t>
                      </a:r>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c vMerge="1">
                  <a:txBody>
                    <a:bodyPr/>
                    <a:lstStyle/>
                    <a:p>
                      <a:endParaRPr lang="en-US"/>
                    </a:p>
                  </a:txBody>
                  <a:tcPr/>
                </a:tc>
                <a:extLst>
                  <a:ext uri="{0D108BD9-81ED-4DB2-BD59-A6C34878D82A}">
                    <a16:rowId xmlns:a16="http://schemas.microsoft.com/office/drawing/2014/main" val="3361600023"/>
                  </a:ext>
                </a:extLst>
              </a:tr>
            </a:tbl>
          </a:graphicData>
        </a:graphic>
      </p:graphicFrame>
    </p:spTree>
    <p:extLst>
      <p:ext uri="{BB962C8B-B14F-4D97-AF65-F5344CB8AC3E}">
        <p14:creationId xmlns:p14="http://schemas.microsoft.com/office/powerpoint/2010/main" val="1513011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Basic Introductions</a:t>
            </a:r>
            <a:endParaRPr lang="en-US" dirty="0"/>
          </a:p>
        </p:txBody>
      </p:sp>
      <p:sp>
        <p:nvSpPr>
          <p:cNvPr id="5" name="Content Placeholder 4"/>
          <p:cNvSpPr>
            <a:spLocks noGrp="1"/>
          </p:cNvSpPr>
          <p:nvPr>
            <p:ph idx="1"/>
          </p:nvPr>
        </p:nvSpPr>
        <p:spPr>
          <a:xfrm>
            <a:off x="0" y="2220687"/>
            <a:ext cx="12192000" cy="4637314"/>
          </a:xfrm>
        </p:spPr>
        <p:txBody>
          <a:bodyPr>
            <a:normAutofit/>
          </a:bodyPr>
          <a:lstStyle/>
          <a:p>
            <a:r>
              <a:rPr lang="en-US" sz="2800" dirty="0" smtClean="0"/>
              <a:t>Name</a:t>
            </a:r>
            <a:r>
              <a:rPr lang="en-US" sz="2800" dirty="0" smtClean="0"/>
              <a:t>: Dr. Sumner</a:t>
            </a:r>
            <a:endParaRPr lang="en-US" sz="2800" dirty="0" smtClean="0"/>
          </a:p>
          <a:p>
            <a:r>
              <a:rPr lang="en-US" sz="2800" dirty="0" smtClean="0"/>
              <a:t>Nickname</a:t>
            </a:r>
            <a:r>
              <a:rPr lang="en-US" sz="2800" dirty="0" smtClean="0"/>
              <a:t>: Diesel</a:t>
            </a:r>
            <a:endParaRPr lang="en-US" sz="2800" dirty="0" smtClean="0"/>
          </a:p>
          <a:p>
            <a:r>
              <a:rPr lang="en-US" sz="2800" dirty="0" smtClean="0"/>
              <a:t>Age</a:t>
            </a:r>
            <a:r>
              <a:rPr lang="en-US" sz="2800" dirty="0" smtClean="0"/>
              <a:t>: 35</a:t>
            </a:r>
            <a:endParaRPr lang="en-US" sz="2800" dirty="0" smtClean="0"/>
          </a:p>
          <a:p>
            <a:r>
              <a:rPr lang="en-US" sz="2800" dirty="0" smtClean="0"/>
              <a:t>Grade Level</a:t>
            </a:r>
            <a:r>
              <a:rPr lang="en-US" sz="2800" dirty="0" smtClean="0"/>
              <a:t>: Graduate Level</a:t>
            </a:r>
            <a:endParaRPr lang="en-US" sz="2800" dirty="0" smtClean="0"/>
          </a:p>
          <a:p>
            <a:r>
              <a:rPr lang="en-US" sz="2800" dirty="0" smtClean="0"/>
              <a:t>Class Period</a:t>
            </a:r>
            <a:r>
              <a:rPr lang="en-US" sz="2800" dirty="0" smtClean="0"/>
              <a:t>: 3</a:t>
            </a:r>
            <a:r>
              <a:rPr lang="en-US" sz="2800" baseline="30000" dirty="0" smtClean="0"/>
              <a:t>rd</a:t>
            </a:r>
            <a:r>
              <a:rPr lang="en-US" sz="2800" dirty="0" smtClean="0"/>
              <a:t> Period</a:t>
            </a:r>
            <a:endParaRPr lang="en-US" sz="2800" dirty="0" smtClean="0"/>
          </a:p>
          <a:p>
            <a:r>
              <a:rPr lang="en-US" sz="2800" dirty="0" smtClean="0"/>
              <a:t>Where you are from</a:t>
            </a:r>
            <a:r>
              <a:rPr lang="en-US" sz="2800" dirty="0" smtClean="0"/>
              <a:t>: Alton, Illinois</a:t>
            </a:r>
            <a:endParaRPr lang="en-US" sz="2800" dirty="0" smtClean="0"/>
          </a:p>
        </p:txBody>
      </p:sp>
      <p:pic>
        <p:nvPicPr>
          <p:cNvPr id="2" name="Picture 1"/>
          <p:cNvPicPr>
            <a:picLocks noChangeAspect="1"/>
          </p:cNvPicPr>
          <p:nvPr/>
        </p:nvPicPr>
        <p:blipFill>
          <a:blip r:embed="rId2"/>
          <a:stretch>
            <a:fillRect/>
          </a:stretch>
        </p:blipFill>
        <p:spPr>
          <a:xfrm>
            <a:off x="6907666" y="2325868"/>
            <a:ext cx="4124325" cy="3590925"/>
          </a:xfrm>
          <a:prstGeom prst="rect">
            <a:avLst/>
          </a:prstGeom>
        </p:spPr>
      </p:pic>
    </p:spTree>
    <p:extLst>
      <p:ext uri="{BB962C8B-B14F-4D97-AF65-F5344CB8AC3E}">
        <p14:creationId xmlns:p14="http://schemas.microsoft.com/office/powerpoint/2010/main" val="416282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Family, Friends and Pets</a:t>
            </a:r>
            <a:endParaRPr lang="en-US" dirty="0"/>
          </a:p>
        </p:txBody>
      </p:sp>
      <p:sp>
        <p:nvSpPr>
          <p:cNvPr id="5" name="Content Placeholder 4"/>
          <p:cNvSpPr>
            <a:spLocks noGrp="1"/>
          </p:cNvSpPr>
          <p:nvPr>
            <p:ph idx="1"/>
          </p:nvPr>
        </p:nvSpPr>
        <p:spPr>
          <a:xfrm>
            <a:off x="0" y="2203195"/>
            <a:ext cx="12192000" cy="2886892"/>
          </a:xfrm>
        </p:spPr>
        <p:txBody>
          <a:bodyPr>
            <a:normAutofit/>
          </a:bodyPr>
          <a:lstStyle/>
          <a:p>
            <a:r>
              <a:rPr lang="en-US" sz="2000" dirty="0" smtClean="0"/>
              <a:t>I come from a big family.  I have 4 brothers and one older sister.</a:t>
            </a:r>
            <a:endParaRPr lang="en-US" sz="2000" dirty="0"/>
          </a:p>
          <a:p>
            <a:r>
              <a:rPr lang="en-US" sz="1800" dirty="0" smtClean="0"/>
              <a:t>My family loves to get together during the holidays and celebrate.  I don’t get much time with my friends because I am still going to grad school.</a:t>
            </a:r>
            <a:endParaRPr lang="en-US" dirty="0"/>
          </a:p>
          <a:p>
            <a:r>
              <a:rPr lang="en-US" sz="2000" dirty="0" smtClean="0"/>
              <a:t>My family and friends mean the world to me.  They are the most caring and loyal people I know.  I would not be where I am today without them.  They have been especially supportive with me since my surgery.  </a:t>
            </a:r>
            <a:endParaRPr lang="en-US" sz="2000" dirty="0"/>
          </a:p>
          <a:p>
            <a:r>
              <a:rPr lang="en-US" sz="2000" dirty="0" smtClean="0"/>
              <a:t>I have three cats, Machado, Donaldson and </a:t>
            </a:r>
            <a:r>
              <a:rPr lang="en-US" sz="2000" dirty="0" err="1" smtClean="0"/>
              <a:t>Aliester</a:t>
            </a:r>
            <a:r>
              <a:rPr lang="en-US" sz="2000" dirty="0" smtClean="0"/>
              <a:t>.</a:t>
            </a:r>
            <a:endParaRPr lang="en-US" sz="2000" dirty="0" smtClean="0"/>
          </a:p>
        </p:txBody>
      </p:sp>
      <p:pic>
        <p:nvPicPr>
          <p:cNvPr id="6" name="Picture 6" descr="Image may contain: 8 people, people smiling, people sitting and people st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897" y="4654805"/>
            <a:ext cx="2704103" cy="220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0291" y="4654805"/>
            <a:ext cx="2427606" cy="220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231" y="4898571"/>
            <a:ext cx="2959060" cy="1959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stretch>
            <a:fillRect/>
          </a:stretch>
        </p:blipFill>
        <p:spPr>
          <a:xfrm>
            <a:off x="8673737" y="-5144"/>
            <a:ext cx="3518264" cy="2748344"/>
          </a:xfrm>
          <a:prstGeom prst="rect">
            <a:avLst/>
          </a:prstGeom>
        </p:spPr>
      </p:pic>
      <p:pic>
        <p:nvPicPr>
          <p:cNvPr id="10" name="Picture 9"/>
          <p:cNvPicPr>
            <a:picLocks noChangeAspect="1"/>
          </p:cNvPicPr>
          <p:nvPr/>
        </p:nvPicPr>
        <p:blipFill>
          <a:blip r:embed="rId6"/>
          <a:stretch>
            <a:fillRect/>
          </a:stretch>
        </p:blipFill>
        <p:spPr>
          <a:xfrm>
            <a:off x="-1" y="4898571"/>
            <a:ext cx="1201509" cy="1959429"/>
          </a:xfrm>
          <a:prstGeom prst="rect">
            <a:avLst/>
          </a:prstGeom>
        </p:spPr>
      </p:pic>
      <p:pic>
        <p:nvPicPr>
          <p:cNvPr id="11" name="Picture 10"/>
          <p:cNvPicPr>
            <a:picLocks noChangeAspect="1"/>
          </p:cNvPicPr>
          <p:nvPr/>
        </p:nvPicPr>
        <p:blipFill>
          <a:blip r:embed="rId7"/>
          <a:stretch>
            <a:fillRect/>
          </a:stretch>
        </p:blipFill>
        <p:spPr>
          <a:xfrm>
            <a:off x="1201508" y="4898571"/>
            <a:ext cx="1567034" cy="1959429"/>
          </a:xfrm>
          <a:prstGeom prst="rect">
            <a:avLst/>
          </a:prstGeom>
        </p:spPr>
      </p:pic>
      <p:pic>
        <p:nvPicPr>
          <p:cNvPr id="12" name="Picture 11"/>
          <p:cNvPicPr>
            <a:picLocks noChangeAspect="1"/>
          </p:cNvPicPr>
          <p:nvPr/>
        </p:nvPicPr>
        <p:blipFill>
          <a:blip r:embed="rId8"/>
          <a:stretch>
            <a:fillRect/>
          </a:stretch>
        </p:blipFill>
        <p:spPr>
          <a:xfrm>
            <a:off x="2768544" y="4898571"/>
            <a:ext cx="1332685" cy="1959429"/>
          </a:xfrm>
          <a:prstGeom prst="rect">
            <a:avLst/>
          </a:prstGeom>
        </p:spPr>
      </p:pic>
    </p:spTree>
    <p:extLst>
      <p:ext uri="{BB962C8B-B14F-4D97-AF65-F5344CB8AC3E}">
        <p14:creationId xmlns:p14="http://schemas.microsoft.com/office/powerpoint/2010/main" val="304959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Snacks and Treats</a:t>
            </a:r>
            <a:endParaRPr lang="en-US" dirty="0"/>
          </a:p>
        </p:txBody>
      </p:sp>
      <p:sp>
        <p:nvSpPr>
          <p:cNvPr id="3" name="Content Placeholder 2"/>
          <p:cNvSpPr>
            <a:spLocks noGrp="1"/>
          </p:cNvSpPr>
          <p:nvPr>
            <p:ph idx="1"/>
          </p:nvPr>
        </p:nvSpPr>
        <p:spPr>
          <a:xfrm>
            <a:off x="-1" y="2259874"/>
            <a:ext cx="12192000" cy="1613369"/>
          </a:xfrm>
        </p:spPr>
        <p:txBody>
          <a:bodyPr>
            <a:normAutofit fontScale="85000" lnSpcReduction="20000"/>
          </a:bodyPr>
          <a:lstStyle/>
          <a:p>
            <a:r>
              <a:rPr lang="en-US" sz="2400" dirty="0" smtClean="0"/>
              <a:t>What are your favorite snacks and treats?  If you could have an endless supply of food, which would you choose?  </a:t>
            </a:r>
            <a:endParaRPr lang="en-US" sz="2400" dirty="0" smtClean="0"/>
          </a:p>
          <a:p>
            <a:pPr lvl="1"/>
            <a:r>
              <a:rPr lang="en-US" sz="2200" dirty="0" smtClean="0"/>
              <a:t>I love Reese’s peanut butter cups and ice cream.  So of course I love peanut butter cup blizzards from Dairy Queen.  I love Chinese food as well.</a:t>
            </a:r>
          </a:p>
          <a:p>
            <a:pPr lvl="1"/>
            <a:r>
              <a:rPr lang="en-US" sz="2200" dirty="0" smtClean="0"/>
              <a:t>If I could have an endless supply of food, I would definitely have to choose Thai food!</a:t>
            </a:r>
            <a:endParaRPr lang="en-US" sz="2200" dirty="0" smtClean="0"/>
          </a:p>
        </p:txBody>
      </p:sp>
      <p:pic>
        <p:nvPicPr>
          <p:cNvPr id="4" name="Picture 3"/>
          <p:cNvPicPr>
            <a:picLocks noChangeAspect="1"/>
          </p:cNvPicPr>
          <p:nvPr/>
        </p:nvPicPr>
        <p:blipFill>
          <a:blip r:embed="rId2"/>
          <a:stretch>
            <a:fillRect/>
          </a:stretch>
        </p:blipFill>
        <p:spPr>
          <a:xfrm>
            <a:off x="-1" y="3984170"/>
            <a:ext cx="2838879" cy="2873829"/>
          </a:xfrm>
          <a:prstGeom prst="rect">
            <a:avLst/>
          </a:prstGeom>
        </p:spPr>
      </p:pic>
      <p:pic>
        <p:nvPicPr>
          <p:cNvPr id="1026" name="Picture 2" descr="Image result for simply thai restaur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4549" y="3984169"/>
            <a:ext cx="3557451" cy="28738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hinese 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420" y="3984170"/>
            <a:ext cx="3653129" cy="28738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Dairy Queen peanut butter cup blizz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8878" y="3984171"/>
            <a:ext cx="2142542" cy="2873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81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Netflix and Chill</a:t>
            </a:r>
            <a:endParaRPr lang="en-US" dirty="0"/>
          </a:p>
        </p:txBody>
      </p:sp>
      <p:sp>
        <p:nvSpPr>
          <p:cNvPr id="3" name="Content Placeholder 2"/>
          <p:cNvSpPr>
            <a:spLocks noGrp="1"/>
          </p:cNvSpPr>
          <p:nvPr>
            <p:ph idx="1"/>
          </p:nvPr>
        </p:nvSpPr>
        <p:spPr>
          <a:xfrm>
            <a:off x="-1" y="2207622"/>
            <a:ext cx="12192000" cy="1136469"/>
          </a:xfrm>
        </p:spPr>
        <p:txBody>
          <a:bodyPr>
            <a:normAutofit fontScale="92500" lnSpcReduction="20000"/>
          </a:bodyPr>
          <a:lstStyle/>
          <a:p>
            <a:r>
              <a:rPr lang="en-US" sz="2800" dirty="0" smtClean="0"/>
              <a:t>What are your favorite movies or shows to watch? </a:t>
            </a:r>
            <a:endParaRPr lang="en-US" sz="2800" dirty="0" smtClean="0"/>
          </a:p>
          <a:p>
            <a:pPr lvl="1"/>
            <a:r>
              <a:rPr lang="en-US" sz="2400" dirty="0" smtClean="0"/>
              <a:t>I love the movie “The </a:t>
            </a:r>
            <a:r>
              <a:rPr lang="en-US" sz="2400" dirty="0" err="1" smtClean="0"/>
              <a:t>Labryrinth</a:t>
            </a:r>
            <a:r>
              <a:rPr lang="en-US" sz="2400" dirty="0" smtClean="0"/>
              <a:t>” and I love the show “Stranger Things” and “Sugar Rush”.</a:t>
            </a:r>
            <a:r>
              <a:rPr lang="en-US" sz="2400" dirty="0" smtClean="0"/>
              <a:t> </a:t>
            </a:r>
            <a:endParaRPr lang="en-US" sz="2400" dirty="0" smtClean="0"/>
          </a:p>
        </p:txBody>
      </p:sp>
      <p:pic>
        <p:nvPicPr>
          <p:cNvPr id="3074" name="Picture 2" descr="Image result for the labyrin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4091"/>
            <a:ext cx="3331027" cy="35139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331027" y="3344091"/>
            <a:ext cx="3863135" cy="3513909"/>
          </a:xfrm>
          <a:prstGeom prst="rect">
            <a:avLst/>
          </a:prstGeom>
        </p:spPr>
      </p:pic>
      <p:pic>
        <p:nvPicPr>
          <p:cNvPr id="3076" name="Picture 4" descr="Image result for sugar ru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163" y="3344091"/>
            <a:ext cx="4997836" cy="3513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889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Music</a:t>
            </a:r>
            <a:endParaRPr lang="en-US" dirty="0"/>
          </a:p>
        </p:txBody>
      </p:sp>
      <p:sp>
        <p:nvSpPr>
          <p:cNvPr id="5" name="Content Placeholder 4"/>
          <p:cNvSpPr>
            <a:spLocks noGrp="1"/>
          </p:cNvSpPr>
          <p:nvPr>
            <p:ph idx="1"/>
          </p:nvPr>
        </p:nvSpPr>
        <p:spPr>
          <a:xfrm>
            <a:off x="-1" y="2338250"/>
            <a:ext cx="12192000" cy="4519749"/>
          </a:xfrm>
        </p:spPr>
        <p:txBody>
          <a:bodyPr>
            <a:normAutofit fontScale="92500" lnSpcReduction="10000"/>
          </a:bodyPr>
          <a:lstStyle/>
          <a:p>
            <a:r>
              <a:rPr lang="en-US" sz="3200" dirty="0" smtClean="0"/>
              <a:t>Choose one or two songs that represent who you are as an individual.</a:t>
            </a:r>
          </a:p>
          <a:p>
            <a:r>
              <a:rPr lang="en-US" sz="3200" dirty="0" smtClean="0"/>
              <a:t>Display the link of the music videos/songs below</a:t>
            </a:r>
            <a:r>
              <a:rPr lang="en-US" sz="3200" dirty="0" smtClean="0"/>
              <a:t>.</a:t>
            </a:r>
          </a:p>
          <a:p>
            <a:pPr lvl="1"/>
            <a:r>
              <a:rPr lang="en-US" sz="3000" dirty="0" smtClean="0"/>
              <a:t>I love the movie “Pretty in Pink” and I am a big 80s fan so the song “If You Leave” definitely represents my love for the 80s.</a:t>
            </a:r>
          </a:p>
          <a:p>
            <a:pPr lvl="2"/>
            <a:r>
              <a:rPr lang="en-US" sz="3000" dirty="0">
                <a:hlinkClick r:id="rId2"/>
              </a:rPr>
              <a:t>https://</a:t>
            </a:r>
            <a:r>
              <a:rPr lang="en-US" sz="3000" dirty="0" smtClean="0">
                <a:hlinkClick r:id="rId2"/>
              </a:rPr>
              <a:t>www.youtube.com/watch?v=fDFmRETqKTs</a:t>
            </a:r>
            <a:endParaRPr lang="en-US" sz="3000" dirty="0" smtClean="0"/>
          </a:p>
          <a:p>
            <a:pPr lvl="1"/>
            <a:r>
              <a:rPr lang="en-US" sz="3000" dirty="0" smtClean="0"/>
              <a:t>I also love classical music so Beethoven’s “Moonlight Sonata” is one of my favorite pieces.</a:t>
            </a:r>
          </a:p>
          <a:p>
            <a:pPr lvl="2"/>
            <a:r>
              <a:rPr lang="en-US" sz="2800" dirty="0">
                <a:hlinkClick r:id="rId3"/>
              </a:rPr>
              <a:t>https://www.youtube.com/watch?v=4Tr0otuiQuU</a:t>
            </a:r>
            <a:endParaRPr lang="en-US" sz="2800" dirty="0"/>
          </a:p>
          <a:p>
            <a:pPr lvl="2"/>
            <a:endParaRPr lang="en-US" sz="2800" dirty="0"/>
          </a:p>
        </p:txBody>
      </p:sp>
    </p:spTree>
    <p:extLst>
      <p:ext uri="{BB962C8B-B14F-4D97-AF65-F5344CB8AC3E}">
        <p14:creationId xmlns:p14="http://schemas.microsoft.com/office/powerpoint/2010/main" val="711151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Sports and Hobbies</a:t>
            </a:r>
            <a:endParaRPr lang="en-US" dirty="0"/>
          </a:p>
        </p:txBody>
      </p:sp>
      <p:sp>
        <p:nvSpPr>
          <p:cNvPr id="3" name="Content Placeholder 2"/>
          <p:cNvSpPr>
            <a:spLocks noGrp="1"/>
          </p:cNvSpPr>
          <p:nvPr>
            <p:ph idx="1"/>
          </p:nvPr>
        </p:nvSpPr>
        <p:spPr>
          <a:xfrm>
            <a:off x="0" y="2027969"/>
            <a:ext cx="12192000" cy="2194560"/>
          </a:xfrm>
        </p:spPr>
        <p:txBody>
          <a:bodyPr>
            <a:normAutofit/>
          </a:bodyPr>
          <a:lstStyle/>
          <a:p>
            <a:r>
              <a:rPr lang="en-US" sz="2200" dirty="0" smtClean="0"/>
              <a:t>I love softball!  I played softball from 2</a:t>
            </a:r>
            <a:r>
              <a:rPr lang="en-US" sz="2200" baseline="30000" dirty="0" smtClean="0"/>
              <a:t>nd</a:t>
            </a:r>
            <a:r>
              <a:rPr lang="en-US" sz="2200" dirty="0" smtClean="0"/>
              <a:t> grade all the way through college and in some women’s leagues.  It is something I am very passionate about.  </a:t>
            </a:r>
          </a:p>
          <a:p>
            <a:r>
              <a:rPr lang="en-US" sz="2200" dirty="0" smtClean="0"/>
              <a:t>Softball was definitely a stress reliever for me and is a big reason why I was able to afford college.</a:t>
            </a:r>
          </a:p>
          <a:p>
            <a:endParaRPr lang="en-US" sz="16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23" y="3746766"/>
            <a:ext cx="2792628" cy="211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1" y="5533356"/>
            <a:ext cx="12192000" cy="1103221"/>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457200" lvl="1" indent="0">
              <a:buFont typeface="Wingdings 2" charset="2"/>
              <a:buNone/>
            </a:pPr>
            <a:endParaRPr lang="en-US" sz="2200" dirty="0" smtClean="0"/>
          </a:p>
          <a:p>
            <a:pPr lvl="1"/>
            <a:r>
              <a:rPr lang="en-US" sz="2000" dirty="0" smtClean="0"/>
              <a:t>I also collect Halloween houses.  Halloween is by far my favorite holiday!</a:t>
            </a:r>
          </a:p>
          <a:p>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597" y="3746765"/>
            <a:ext cx="2143805" cy="211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605" y="3746764"/>
            <a:ext cx="1988983" cy="211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1980" y="3746764"/>
            <a:ext cx="1926786" cy="211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9718767" y="5314445"/>
            <a:ext cx="2473234" cy="1541045"/>
          </a:xfrm>
          <a:prstGeom prst="rect">
            <a:avLst/>
          </a:prstGeom>
        </p:spPr>
      </p:pic>
    </p:spTree>
    <p:extLst>
      <p:ext uri="{BB962C8B-B14F-4D97-AF65-F5344CB8AC3E}">
        <p14:creationId xmlns:p14="http://schemas.microsoft.com/office/powerpoint/2010/main" val="40274383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TM03457503[[fn=Quotable]]</Template>
  <TotalTime>626</TotalTime>
  <Words>1395</Words>
  <Application>Microsoft Office PowerPoint</Application>
  <PresentationFormat>Widescreen</PresentationFormat>
  <Paragraphs>124</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Century Gothic</vt:lpstr>
      <vt:lpstr>Wingdings 2</vt:lpstr>
      <vt:lpstr>Quotable</vt:lpstr>
      <vt:lpstr>Digital Blogs</vt:lpstr>
      <vt:lpstr>Rational (The Purpose)</vt:lpstr>
      <vt:lpstr>Rubric</vt:lpstr>
      <vt:lpstr>Basic Introductions</vt:lpstr>
      <vt:lpstr>Family, Friends and Pets</vt:lpstr>
      <vt:lpstr>Snacks and Treats</vt:lpstr>
      <vt:lpstr>Netflix and Chill</vt:lpstr>
      <vt:lpstr>Music</vt:lpstr>
      <vt:lpstr>Sports and Hobbies</vt:lpstr>
      <vt:lpstr>Spirit Animal</vt:lpstr>
      <vt:lpstr>Zodiac Sign</vt:lpstr>
      <vt:lpstr>Role Model</vt:lpstr>
      <vt:lpstr>Life Slogan</vt:lpstr>
      <vt:lpstr>Future Aspirations (Life Goals)</vt:lpstr>
      <vt:lpstr>Career Goals</vt:lpstr>
      <vt:lpstr>Learning Styles</vt:lpstr>
      <vt:lpstr>Create a Collage</vt:lpstr>
      <vt:lpstr>Submission Directions</vt:lpstr>
    </vt:vector>
  </TitlesOfParts>
  <Company>St. Louis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Dix, Dianna L.</dc:creator>
  <cp:lastModifiedBy>Dix, Dianna L.</cp:lastModifiedBy>
  <cp:revision>44</cp:revision>
  <dcterms:created xsi:type="dcterms:W3CDTF">2019-08-12T09:06:26Z</dcterms:created>
  <dcterms:modified xsi:type="dcterms:W3CDTF">2019-08-13T15:59:22Z</dcterms:modified>
</cp:coreProperties>
</file>